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75" r:id="rId4"/>
    <p:sldId id="274" r:id="rId5"/>
    <p:sldId id="283" r:id="rId6"/>
    <p:sldId id="284" r:id="rId7"/>
    <p:sldId id="285" r:id="rId8"/>
    <p:sldId id="281" r:id="rId9"/>
    <p:sldId id="278" r:id="rId10"/>
    <p:sldId id="280" r:id="rId11"/>
    <p:sldId id="286" r:id="rId12"/>
    <p:sldId id="290" r:id="rId13"/>
    <p:sldId id="276" r:id="rId14"/>
    <p:sldId id="287" r:id="rId15"/>
    <p:sldId id="258" r:id="rId16"/>
    <p:sldId id="259" r:id="rId17"/>
    <p:sldId id="260" r:id="rId18"/>
    <p:sldId id="261" r:id="rId19"/>
    <p:sldId id="262" r:id="rId20"/>
    <p:sldId id="263" r:id="rId21"/>
    <p:sldId id="271" r:id="rId22"/>
    <p:sldId id="264" r:id="rId23"/>
    <p:sldId id="265" r:id="rId24"/>
    <p:sldId id="272" r:id="rId25"/>
    <p:sldId id="266" r:id="rId26"/>
    <p:sldId id="277" r:id="rId27"/>
    <p:sldId id="267" r:id="rId28"/>
    <p:sldId id="26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еж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-11113"/>
            <a:ext cx="868997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беж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193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беж\Рисунок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935037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беж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-11113"/>
            <a:ext cx="1587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беж\Рисунок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985250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766520" cy="1470025"/>
          </a:xfrm>
        </p:spPr>
        <p:txBody>
          <a:bodyPr/>
          <a:lstStyle>
            <a:lvl1pPr>
              <a:defRPr b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4928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21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8E50-3052-46A0-8FF8-C72C6783C408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8F38-F6BE-4264-9D65-48409F2B3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беж\Рисунок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беж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93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esktop\беж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-11113"/>
            <a:ext cx="14446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беж\Рисунок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985250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1369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136904" cy="48531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A80A-302A-4AB4-AF93-B35B99667D22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FFCB-FC59-4275-B3F2-7815F38C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еж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-11113"/>
            <a:ext cx="868997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беж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193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беж\Рисунок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1023937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беж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-11113"/>
            <a:ext cx="1587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беж\Рисунок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985250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65901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2204864"/>
            <a:ext cx="669228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321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2920-1920-4060-AE4D-CC57BC30CA57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D762-1C6C-49AB-96CC-4C8C4E57D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беж\Рисунок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esktop\беж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938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беж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-11113"/>
            <a:ext cx="14446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беж\Рисунок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985250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4105-3D0C-47E4-BFF7-F32A907747BA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00F2-1641-4C98-8D41-773840866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беж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-11113"/>
            <a:ext cx="868997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Desktop\беж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193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User\Desktop\беж\Рисунок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935037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esktop\беж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-11113"/>
            <a:ext cx="1587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беж\Рисунок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985250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00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D9F4-F830-4094-ADF4-45EC841BD4AC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84A1-D528-4809-95D6-E68D24AC6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ж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-11113"/>
            <a:ext cx="868997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User\Desktop\беж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193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User\Desktop\беж\Рисунок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790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беж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-11113"/>
            <a:ext cx="1587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беж\Рисунок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985250" y="-11113"/>
            <a:ext cx="158750" cy="6869113"/>
          </a:xfrm>
          <a:prstGeom prst="rect">
            <a:avLst/>
          </a:prstGeom>
          <a:noFill/>
        </p:spPr>
      </p:pic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5482-A962-485B-9555-BE68D5161AD8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A57C-041B-4E4B-AC43-91185B4A4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35C45-666D-44D5-A9AC-6A8B33530466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32F67-1414-4AD5-BB39-DA61A4F07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219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219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219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219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219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3;&#1054;&#1058;&#1054;&#1042;&#1054;\&#1052;&#1091;&#1079;&#1099;&#1082;&#1072;,%20&#1089;&#1090;&#1080;&#1093;&#1080;\&#1061;&#1086;&#1088;%20&#1080;&#1084;&#1077;&#1085;&#1080;%20&#1052;.&#1045;.&#1055;&#1103;&#1090;&#1085;&#1080;&#1094;&#1082;&#1086;&#1075;&#1086;.mp3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ChangeArrowheads="1"/>
          </p:cNvSpPr>
          <p:nvPr/>
        </p:nvSpPr>
        <p:spPr bwMode="auto">
          <a:xfrm>
            <a:off x="1476375" y="-27384"/>
            <a:ext cx="72723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dirty="0"/>
              <a:t>Жизнь и творчество </a:t>
            </a:r>
          </a:p>
          <a:p>
            <a:pPr algn="ctr"/>
            <a:r>
              <a:rPr lang="ru-RU" sz="3600" dirty="0"/>
              <a:t>поэтессы и переводчицы А.П.Анисимовой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194" name="Picture 5" descr="img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28800"/>
            <a:ext cx="4500594" cy="367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143372" y="5301208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 smtClean="0"/>
              <a:t>1891-1969</a:t>
            </a:r>
            <a:r>
              <a:rPr lang="ru-RU" sz="2000" b="1" dirty="0" smtClean="0">
                <a:solidFill>
                  <a:schemeClr val="bg1"/>
                </a:solidFill>
              </a:rPr>
              <a:t>    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439" y="5746030"/>
            <a:ext cx="698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составлена </a:t>
            </a:r>
            <a:r>
              <a:rPr lang="ru-RU" dirty="0"/>
              <a:t>у</a:t>
            </a:r>
            <a:r>
              <a:rPr lang="ru-RU" dirty="0" smtClean="0"/>
              <a:t>чителем русского языка и литературы МОУ СОШ №2 г. Белинского Пензенской области им. Р.М. Сазонова </a:t>
            </a:r>
            <a:r>
              <a:rPr lang="ru-RU" dirty="0" err="1" smtClean="0"/>
              <a:t>Митронькиной</a:t>
            </a:r>
            <a:r>
              <a:rPr lang="ru-RU" dirty="0" smtClean="0"/>
              <a:t> Н.В.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Митронькины\Downloads\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705" y="428604"/>
            <a:ext cx="7700295" cy="576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Митронькины\Downloads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771527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Сборник «Бабушкины янтари»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Митронькины\Downloads\babushkiny-yantari-118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3466844" cy="471490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136904" cy="10826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Сказка «Счастливая зыбка»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тронькины\Downloads\i_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5"/>
            <a:ext cx="4143403" cy="532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Митронькины\Downloads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358246" cy="6367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Словарная работа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4359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</a:t>
            </a:r>
            <a:r>
              <a:rPr lang="ru-RU" sz="2800" b="1" smtClean="0"/>
              <a:t>ЛИ/РИКА</a:t>
            </a:r>
            <a:r>
              <a:rPr lang="ru-RU" sz="2800" smtClean="0"/>
              <a:t>, -и, </a:t>
            </a:r>
            <a:r>
              <a:rPr lang="ru-RU" sz="2800" i="1" smtClean="0"/>
              <a:t>ж.</a:t>
            </a:r>
            <a:r>
              <a:rPr lang="ru-RU" sz="2800" smtClean="0"/>
              <a:t> 1. Вид поэзии, выражающий чувства и переживания поэта. </a:t>
            </a:r>
            <a:r>
              <a:rPr lang="ru-RU" sz="2800" i="1" smtClean="0"/>
              <a:t>Русская классическая л</a:t>
            </a:r>
            <a:r>
              <a:rPr lang="ru-RU" sz="2800" smtClean="0"/>
              <a:t>. 2. Совокупность произведений этого вида поэзии. </a:t>
            </a:r>
            <a:r>
              <a:rPr lang="ru-RU" sz="2800" i="1" smtClean="0"/>
              <a:t>Л.Пушкина</a:t>
            </a:r>
            <a:r>
              <a:rPr lang="ru-RU" sz="2800" smtClean="0"/>
              <a:t>. 3. </a:t>
            </a:r>
            <a:r>
              <a:rPr lang="ru-RU" sz="2800" i="1" smtClean="0"/>
              <a:t>перен.</a:t>
            </a:r>
            <a:r>
              <a:rPr lang="ru-RU" sz="2800" smtClean="0"/>
              <a:t> Чувствительность, переживания, настроения в ущерб рассудочному началу (разг.). </a:t>
            </a:r>
            <a:r>
              <a:rPr lang="ru-RU" sz="2800" i="1" smtClean="0"/>
              <a:t>Впасть в лирику</a:t>
            </a:r>
            <a:r>
              <a:rPr lang="ru-RU" sz="2800" smtClean="0"/>
              <a:t>// </a:t>
            </a:r>
            <a:r>
              <a:rPr lang="ru-RU" sz="2800" i="1" smtClean="0"/>
              <a:t>прил.</a:t>
            </a:r>
            <a:r>
              <a:rPr lang="ru-RU" sz="2800" smtClean="0"/>
              <a:t> </a:t>
            </a:r>
            <a:r>
              <a:rPr lang="ru-RU" sz="2800" b="1" smtClean="0"/>
              <a:t>лири/ческий</a:t>
            </a:r>
            <a:r>
              <a:rPr lang="ru-RU" sz="2800" smtClean="0"/>
              <a:t>, -ая, -ое. </a:t>
            </a:r>
            <a:endParaRPr lang="ru-RU" sz="2800" i="1" smtClean="0"/>
          </a:p>
          <a:p>
            <a:pPr algn="r" eaLnBrk="1" hangingPunct="1">
              <a:buFont typeface="Arial" charset="0"/>
              <a:buNone/>
            </a:pPr>
            <a:r>
              <a:rPr lang="ru-RU" i="1" smtClean="0"/>
              <a:t>           </a:t>
            </a:r>
            <a:r>
              <a:rPr lang="ru-RU" sz="2400" i="1" smtClean="0"/>
              <a:t>(Из «Словаря русского языка» С.И.Ожегова)</a:t>
            </a:r>
          </a:p>
        </p:txBody>
      </p:sp>
      <p:pic>
        <p:nvPicPr>
          <p:cNvPr id="10243" name="Picture 8" descr="8554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17287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Словарная работа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НИ/КНУТЬ</a:t>
            </a:r>
            <a:r>
              <a:rPr lang="ru-RU" sz="1600" smtClean="0"/>
              <a:t>, -ну, -нешь; ни/кнул (и ник), ни/кла; несов. Опускаться, прогибаться. </a:t>
            </a:r>
            <a:r>
              <a:rPr lang="ru-RU" sz="1600" i="1" smtClean="0"/>
              <a:t>Трава никнет</a:t>
            </a:r>
            <a:r>
              <a:rPr lang="ru-RU" sz="1600" smtClean="0"/>
              <a:t>.// </a:t>
            </a:r>
            <a:r>
              <a:rPr lang="ru-RU" sz="1600" i="1" smtClean="0"/>
              <a:t>сов.</a:t>
            </a:r>
            <a:r>
              <a:rPr lang="ru-RU" sz="1600" smtClean="0"/>
              <a:t> </a:t>
            </a:r>
            <a:r>
              <a:rPr lang="ru-RU" sz="1600" b="1" smtClean="0"/>
              <a:t>пони/кнуть</a:t>
            </a:r>
            <a:r>
              <a:rPr lang="ru-RU" sz="1600" smtClean="0"/>
              <a:t>, -ну, -нешь и (разг.) </a:t>
            </a:r>
            <a:r>
              <a:rPr lang="ru-RU" sz="1600" b="1" smtClean="0"/>
              <a:t>сни/кнуть</a:t>
            </a:r>
            <a:r>
              <a:rPr lang="ru-RU" sz="1600" smtClean="0"/>
              <a:t>, -ну, -нешь.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ПОЛЫ/НЬ</a:t>
            </a:r>
            <a:r>
              <a:rPr lang="ru-RU" sz="1600" smtClean="0"/>
              <a:t>, -и, </a:t>
            </a:r>
            <a:r>
              <a:rPr lang="ru-RU" sz="1600" i="1" smtClean="0"/>
              <a:t>ж.</a:t>
            </a:r>
            <a:r>
              <a:rPr lang="ru-RU" sz="1600" smtClean="0"/>
              <a:t> Сорное растение с мелкими корзинками цветков, с сильным запахом и горьким вкусом. // </a:t>
            </a:r>
            <a:r>
              <a:rPr lang="ru-RU" sz="1600" i="1" smtClean="0"/>
              <a:t>прил</a:t>
            </a:r>
            <a:r>
              <a:rPr lang="ru-RU" sz="1600" smtClean="0"/>
              <a:t>. </a:t>
            </a:r>
            <a:r>
              <a:rPr lang="ru-RU" sz="1600" b="1" smtClean="0"/>
              <a:t>полы/нный</a:t>
            </a:r>
            <a:r>
              <a:rPr lang="ru-RU" sz="1600" smtClean="0"/>
              <a:t>, -ая, -ое. </a:t>
            </a:r>
            <a:r>
              <a:rPr lang="ru-RU" sz="1600" i="1" smtClean="0"/>
              <a:t>П. запах. Полынная</a:t>
            </a:r>
            <a:r>
              <a:rPr lang="ru-RU" sz="1600" smtClean="0"/>
              <a:t> </a:t>
            </a:r>
            <a:r>
              <a:rPr lang="ru-RU" sz="1600" i="1" smtClean="0"/>
              <a:t>водка</a:t>
            </a:r>
            <a:r>
              <a:rPr lang="ru-RU" sz="1600" smtClean="0"/>
              <a:t> (настойка на полыни).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МЕЖА</a:t>
            </a:r>
            <a:r>
              <a:rPr lang="ru-RU" sz="1600" smtClean="0"/>
              <a:t>/, -и, </a:t>
            </a:r>
            <a:r>
              <a:rPr lang="ru-RU" sz="1600" i="1" smtClean="0"/>
              <a:t>мн.</a:t>
            </a:r>
            <a:r>
              <a:rPr lang="ru-RU" sz="1600" smtClean="0"/>
              <a:t> ме/жи, меж, межа/м, </a:t>
            </a:r>
            <a:r>
              <a:rPr lang="ru-RU" sz="1600" i="1" smtClean="0"/>
              <a:t>ж.</a:t>
            </a:r>
            <a:r>
              <a:rPr lang="ru-RU" sz="1600" smtClean="0"/>
              <a:t> Граница земельных участков.// </a:t>
            </a:r>
            <a:r>
              <a:rPr lang="ru-RU" sz="1600" i="1" smtClean="0"/>
              <a:t>прил.</a:t>
            </a:r>
            <a:r>
              <a:rPr lang="ru-RU" sz="1600" smtClean="0"/>
              <a:t> </a:t>
            </a:r>
            <a:r>
              <a:rPr lang="ru-RU" sz="1600" b="1" smtClean="0"/>
              <a:t>межево/й</a:t>
            </a:r>
            <a:r>
              <a:rPr lang="ru-RU" sz="1600" smtClean="0"/>
              <a:t>, -ая, -ое. </a:t>
            </a:r>
            <a:r>
              <a:rPr lang="ru-RU" sz="1600" i="1" smtClean="0"/>
              <a:t>М. знак.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РАЗЪЕ/ЗД</a:t>
            </a:r>
            <a:r>
              <a:rPr lang="ru-RU" sz="1600" smtClean="0"/>
              <a:t>, -а, </a:t>
            </a:r>
            <a:r>
              <a:rPr lang="ru-RU" sz="1600" i="1" smtClean="0"/>
              <a:t>м.</a:t>
            </a:r>
            <a:r>
              <a:rPr lang="ru-RU" sz="1600" smtClean="0"/>
              <a:t> 1. Уехать в разные стороны, в разное время. </a:t>
            </a:r>
            <a:r>
              <a:rPr lang="ru-RU" sz="1600" i="1" smtClean="0"/>
              <a:t>Гости разъехались</a:t>
            </a:r>
            <a:r>
              <a:rPr lang="ru-RU" sz="1600" smtClean="0"/>
              <a:t>. 2. Поездки, путешествия. </a:t>
            </a:r>
            <a:r>
              <a:rPr lang="ru-RU" sz="1600" i="1" smtClean="0"/>
              <a:t>Провести месяц в разъездах</a:t>
            </a:r>
            <a:r>
              <a:rPr lang="ru-RU" sz="1600" smtClean="0"/>
              <a:t>. 3. Небольшое кавалерийское или иное подвижное подразделение, высылаемое для разведки или для выполнения других задач в условиях военных действий. 4. Раздвоение одноколейного железнодорожного пути, позволяющее разъехаться встречным поездам, а также остановочный пункт на месте такого раздвоения. // </a:t>
            </a:r>
            <a:r>
              <a:rPr lang="ru-RU" sz="1600" i="1" smtClean="0"/>
              <a:t>прил.</a:t>
            </a:r>
            <a:r>
              <a:rPr lang="ru-RU" sz="1600" smtClean="0"/>
              <a:t> </a:t>
            </a:r>
            <a:r>
              <a:rPr lang="ru-RU" sz="1600" b="1" smtClean="0"/>
              <a:t>разъездной</a:t>
            </a:r>
            <a:r>
              <a:rPr lang="ru-RU" sz="1600" smtClean="0"/>
              <a:t>, -ая, -ое (ко 2 знач.) </a:t>
            </a:r>
            <a:r>
              <a:rPr lang="ru-RU" sz="1600" i="1" smtClean="0"/>
              <a:t>Р. агант</a:t>
            </a:r>
            <a:r>
              <a:rPr lang="ru-RU" sz="1600" smtClean="0"/>
              <a:t>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ДОЛИ/НА</a:t>
            </a:r>
            <a:r>
              <a:rPr lang="ru-RU" sz="1600" smtClean="0"/>
              <a:t>, -ы, </a:t>
            </a:r>
            <a:r>
              <a:rPr lang="ru-RU" sz="1600" i="1" smtClean="0"/>
              <a:t>ж.</a:t>
            </a:r>
            <a:r>
              <a:rPr lang="ru-RU" sz="1600" smtClean="0"/>
              <a:t> Удлинённая впадина (вдоль речного русла, среди гор). </a:t>
            </a:r>
            <a:r>
              <a:rPr lang="ru-RU" sz="1600" i="1" smtClean="0"/>
              <a:t>Речная д</a:t>
            </a:r>
            <a:r>
              <a:rPr lang="ru-RU" sz="1600" smtClean="0"/>
              <a:t>. // </a:t>
            </a:r>
            <a:r>
              <a:rPr lang="ru-RU" sz="1600" i="1" smtClean="0"/>
              <a:t>прил</a:t>
            </a:r>
            <a:r>
              <a:rPr lang="ru-RU" sz="1600" b="1" i="1" smtClean="0"/>
              <a:t>.</a:t>
            </a:r>
            <a:r>
              <a:rPr lang="ru-RU" sz="1600" b="1" smtClean="0"/>
              <a:t> доли/нный</a:t>
            </a:r>
            <a:r>
              <a:rPr lang="ru-RU" sz="1600" smtClean="0"/>
              <a:t>, -ая, -ое.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И/ВА</a:t>
            </a:r>
            <a:r>
              <a:rPr lang="ru-RU" sz="1600" smtClean="0"/>
              <a:t>, -ы, </a:t>
            </a:r>
            <a:r>
              <a:rPr lang="ru-RU" sz="1600" i="1" smtClean="0"/>
              <a:t>ж.</a:t>
            </a:r>
            <a:r>
              <a:rPr lang="ru-RU" sz="1600" smtClean="0"/>
              <a:t> Кустарник или дерево с гибкими ветвями и узкими листьями. </a:t>
            </a:r>
            <a:r>
              <a:rPr lang="ru-RU" sz="1600" i="1" smtClean="0"/>
              <a:t>Плакучая и</a:t>
            </a:r>
            <a:r>
              <a:rPr lang="ru-RU" sz="1600" smtClean="0"/>
              <a:t>. // </a:t>
            </a:r>
            <a:r>
              <a:rPr lang="ru-RU" sz="1600" i="1" smtClean="0"/>
              <a:t>прил.</a:t>
            </a:r>
            <a:r>
              <a:rPr lang="ru-RU" sz="1600" smtClean="0"/>
              <a:t> </a:t>
            </a:r>
            <a:r>
              <a:rPr lang="ru-RU" sz="1600" b="1" smtClean="0"/>
              <a:t>и/вовый</a:t>
            </a:r>
            <a:r>
              <a:rPr lang="ru-RU" sz="1600" smtClean="0"/>
              <a:t>, -ая, -ое. </a:t>
            </a:r>
            <a:r>
              <a:rPr lang="ru-RU" sz="1600" i="1" smtClean="0"/>
              <a:t>Семейство ивовых</a:t>
            </a:r>
            <a:r>
              <a:rPr lang="ru-RU" sz="1600" smtClean="0"/>
              <a:t> (сущ.)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ПАРОВО/З</a:t>
            </a:r>
            <a:r>
              <a:rPr lang="ru-RU" sz="1600" smtClean="0"/>
              <a:t>, -а, </a:t>
            </a:r>
            <a:r>
              <a:rPr lang="ru-RU" sz="1600" i="1" smtClean="0"/>
              <a:t>мн.</a:t>
            </a:r>
            <a:r>
              <a:rPr lang="ru-RU" sz="1600" smtClean="0"/>
              <a:t> –а, </a:t>
            </a:r>
            <a:r>
              <a:rPr lang="ru-RU" sz="1600" i="1" smtClean="0"/>
              <a:t>м.</a:t>
            </a:r>
            <a:r>
              <a:rPr lang="ru-RU" sz="1600" smtClean="0"/>
              <a:t> Локомотив с паровым двигателем. </a:t>
            </a:r>
            <a:r>
              <a:rPr lang="ru-RU" sz="1600" i="1" smtClean="0"/>
              <a:t>Товарный п</a:t>
            </a:r>
            <a:r>
              <a:rPr lang="ru-RU" sz="1600" smtClean="0"/>
              <a:t>. // </a:t>
            </a:r>
            <a:r>
              <a:rPr lang="ru-RU" sz="1600" i="1" smtClean="0"/>
              <a:t>прил.</a:t>
            </a:r>
            <a:r>
              <a:rPr lang="ru-RU" sz="1600" smtClean="0"/>
              <a:t> </a:t>
            </a:r>
            <a:r>
              <a:rPr lang="ru-RU" sz="1600" b="1" smtClean="0"/>
              <a:t>парово/зный</a:t>
            </a:r>
            <a:r>
              <a:rPr lang="ru-RU" sz="1600" smtClean="0"/>
              <a:t>, -ая, -ое. </a:t>
            </a:r>
            <a:r>
              <a:rPr lang="ru-RU" sz="1600" i="1" smtClean="0"/>
              <a:t>Паровозное депо</a:t>
            </a:r>
            <a:r>
              <a:rPr lang="ru-RU" sz="1600" smtClean="0"/>
              <a:t>.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000" smtClean="0"/>
              <a:t>                                                               </a:t>
            </a:r>
            <a:r>
              <a:rPr lang="ru-RU" sz="1600" i="1" smtClean="0"/>
              <a:t>(Из «Словаря русского языка» С.И.Ожегова)</a:t>
            </a:r>
          </a:p>
        </p:txBody>
      </p:sp>
      <p:pic>
        <p:nvPicPr>
          <p:cNvPr id="11267" name="Picture 8" descr="8554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1728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88913"/>
            <a:ext cx="8229600" cy="792162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</a:rPr>
              <a:t>Литературные приёмы</a:t>
            </a:r>
            <a: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стихотворении «Мчатся поезда»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91513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smtClean="0"/>
              <a:t>    Эпитеты</a:t>
            </a:r>
            <a:r>
              <a:rPr lang="ru-RU" sz="2000" i="1" smtClean="0"/>
              <a:t>: запахом полынным; хлебная земля; синие леса; дальних паровозов; к</a:t>
            </a:r>
            <a:r>
              <a:rPr lang="ru-RU" sz="2000" smtClean="0"/>
              <a:t> </a:t>
            </a:r>
            <a:r>
              <a:rPr lang="ru-RU" sz="2000" i="1" smtClean="0"/>
              <a:t>светлым городам; ветерок сырой.</a:t>
            </a:r>
            <a:r>
              <a:rPr lang="ru-RU" sz="2000" b="1" i="1" smtClean="0"/>
              <a:t> Метафоры</a:t>
            </a:r>
            <a:r>
              <a:rPr lang="ru-RU" sz="2000" i="1" smtClean="0"/>
              <a:t>: серпик (месяц) смотрится в залив; свет на волнах лежит; будто спит, чуть дышит хлебная земля; дальних паровозов слышны голоса; вот он (поезд) белой гривой машет на ветру; месяц смотрится в Суру; поезд прокричал; ивы наклонили ветки.</a:t>
            </a:r>
            <a:r>
              <a:rPr lang="ru-RU" sz="2000" b="1" i="1" smtClean="0"/>
              <a:t> Сравнение</a:t>
            </a:r>
            <a:r>
              <a:rPr lang="ru-RU" sz="2000" i="1" smtClean="0"/>
              <a:t>: свет полоской лежит.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924175"/>
            <a:ext cx="5689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n>
                  <a:noFill/>
                </a:ln>
                <a:effectLst/>
                <a:latin typeface="Arial" charset="0"/>
              </a:rPr>
              <a:t>     </a:t>
            </a: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Словарная работа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4128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РОВЕ/СНИК</a:t>
            </a:r>
            <a:r>
              <a:rPr lang="ru-RU" sz="1600" smtClean="0"/>
              <a:t>, -а, </a:t>
            </a:r>
            <a:r>
              <a:rPr lang="ru-RU" sz="1600" i="1" smtClean="0"/>
              <a:t>м.</a:t>
            </a:r>
            <a:r>
              <a:rPr lang="ru-RU" sz="1600" smtClean="0"/>
              <a:t> чей или с кем. Человек одинакового возраста с кем-н. </a:t>
            </a:r>
            <a:r>
              <a:rPr lang="ru-RU" sz="1600" i="1" smtClean="0"/>
              <a:t>Он – мой</a:t>
            </a:r>
            <a:r>
              <a:rPr lang="ru-RU" sz="1600" smtClean="0"/>
              <a:t> </a:t>
            </a:r>
            <a:r>
              <a:rPr lang="ru-RU" sz="1600" i="1" smtClean="0"/>
              <a:t>р. Ровесники Октября</a:t>
            </a:r>
            <a:r>
              <a:rPr lang="ru-RU" sz="1600" smtClean="0"/>
              <a:t> (о людях, родившихся в год революции). // </a:t>
            </a:r>
            <a:r>
              <a:rPr lang="ru-RU" sz="1600" i="1" smtClean="0"/>
              <a:t>ж.</a:t>
            </a:r>
            <a:r>
              <a:rPr lang="ru-RU" sz="1600" smtClean="0"/>
              <a:t> </a:t>
            </a:r>
            <a:r>
              <a:rPr lang="ru-RU" sz="1600" b="1" smtClean="0"/>
              <a:t>рове/сница</a:t>
            </a:r>
            <a:r>
              <a:rPr lang="ru-RU" sz="1600" smtClean="0"/>
              <a:t>, -ы.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СВЕ/РСТНИК</a:t>
            </a:r>
            <a:r>
              <a:rPr lang="ru-RU" sz="1600" smtClean="0"/>
              <a:t>, -а, </a:t>
            </a:r>
            <a:r>
              <a:rPr lang="ru-RU" sz="1600" i="1" smtClean="0"/>
              <a:t>м.</a:t>
            </a:r>
            <a:r>
              <a:rPr lang="ru-RU" sz="1600" smtClean="0"/>
              <a:t> Человек одинакового возраста с кем-н. </a:t>
            </a:r>
            <a:r>
              <a:rPr lang="ru-RU" sz="1600" i="1" smtClean="0"/>
              <a:t>Мой с. Мы с ним</a:t>
            </a:r>
            <a:r>
              <a:rPr lang="ru-RU" sz="1600" smtClean="0"/>
              <a:t> </a:t>
            </a:r>
            <a:r>
              <a:rPr lang="ru-RU" sz="1600" i="1" smtClean="0"/>
              <a:t>сверстники</a:t>
            </a:r>
            <a:r>
              <a:rPr lang="ru-RU" sz="1600" smtClean="0"/>
              <a:t>. //</a:t>
            </a:r>
            <a:r>
              <a:rPr lang="ru-RU" sz="1600" i="1" smtClean="0"/>
              <a:t>ж.</a:t>
            </a:r>
            <a:r>
              <a:rPr lang="ru-RU" sz="1600" smtClean="0"/>
              <a:t> </a:t>
            </a:r>
            <a:r>
              <a:rPr lang="ru-RU" sz="1600" b="1" smtClean="0"/>
              <a:t>све/рстница</a:t>
            </a:r>
            <a:r>
              <a:rPr lang="ru-RU" sz="1600" smtClean="0"/>
              <a:t>, -ы.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ТЛЕН</a:t>
            </a:r>
            <a:r>
              <a:rPr lang="ru-RU" sz="1600" smtClean="0"/>
              <a:t>, -а, </a:t>
            </a:r>
            <a:r>
              <a:rPr lang="ru-RU" sz="1600" i="1" smtClean="0"/>
              <a:t>м.</a:t>
            </a:r>
            <a:r>
              <a:rPr lang="ru-RU" sz="1600" smtClean="0"/>
              <a:t> (стар.) Тление, нечто тленное. Тле/нный, -ая, ое; -е/нен, -е/нна (устар.) Подверженный тлению, разрушению, не вечный. //</a:t>
            </a:r>
            <a:r>
              <a:rPr lang="ru-RU" sz="1600" i="1" smtClean="0"/>
              <a:t>сущ.</a:t>
            </a:r>
            <a:r>
              <a:rPr lang="ru-RU" sz="1600" smtClean="0"/>
              <a:t> </a:t>
            </a:r>
            <a:r>
              <a:rPr lang="ru-RU" sz="1600" b="1" smtClean="0"/>
              <a:t>тле/нность</a:t>
            </a:r>
            <a:r>
              <a:rPr lang="ru-RU" sz="1600" smtClean="0"/>
              <a:t>, -и, </a:t>
            </a:r>
            <a:r>
              <a:rPr lang="ru-RU" sz="1600" i="1" smtClean="0"/>
              <a:t>ж.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РАЗЛИ/В</a:t>
            </a:r>
            <a:r>
              <a:rPr lang="ru-RU" sz="1600" smtClean="0"/>
              <a:t>, -а, </a:t>
            </a:r>
            <a:r>
              <a:rPr lang="ru-RU" sz="1600" i="1" smtClean="0"/>
              <a:t>м.</a:t>
            </a:r>
            <a:r>
              <a:rPr lang="ru-RU" sz="1600" smtClean="0"/>
              <a:t> 1. см. разлить, -ся. 2. То же, что половодье. </a:t>
            </a:r>
            <a:r>
              <a:rPr lang="ru-RU" sz="1600" i="1" smtClean="0"/>
              <a:t>Переплавляться через реку в самый р. 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ПЛУГ</a:t>
            </a:r>
            <a:r>
              <a:rPr lang="ru-RU" sz="1600" smtClean="0"/>
              <a:t>, -а, </a:t>
            </a:r>
            <a:r>
              <a:rPr lang="ru-RU" sz="1600" i="1" smtClean="0"/>
              <a:t>мн.</a:t>
            </a:r>
            <a:r>
              <a:rPr lang="ru-RU" sz="1600" smtClean="0"/>
              <a:t> –и, -ов, </a:t>
            </a:r>
            <a:r>
              <a:rPr lang="ru-RU" sz="1600" i="1" smtClean="0"/>
              <a:t>м.</a:t>
            </a:r>
            <a:r>
              <a:rPr lang="ru-RU" sz="1600" smtClean="0"/>
              <a:t> Сельскохозяйственное орудие с широким металлическим лемехом для вспашки земли. </a:t>
            </a:r>
            <a:r>
              <a:rPr lang="ru-RU" sz="1600" i="1" smtClean="0"/>
              <a:t>Тракторный п. </a:t>
            </a:r>
            <a:r>
              <a:rPr lang="ru-RU" sz="1600" smtClean="0"/>
              <a:t>//</a:t>
            </a:r>
            <a:r>
              <a:rPr lang="ru-RU" sz="1600" i="1" smtClean="0"/>
              <a:t>уменьш</a:t>
            </a:r>
            <a:r>
              <a:rPr lang="ru-RU" sz="1600" b="1" i="1" smtClean="0"/>
              <a:t>.</a:t>
            </a:r>
            <a:r>
              <a:rPr lang="ru-RU" sz="1600" b="1" smtClean="0"/>
              <a:t> плужо/к</a:t>
            </a:r>
            <a:r>
              <a:rPr lang="ru-RU" sz="1600" smtClean="0"/>
              <a:t>, -жка, </a:t>
            </a:r>
            <a:r>
              <a:rPr lang="ru-RU" sz="1600" i="1" smtClean="0"/>
              <a:t>м.</a:t>
            </a:r>
            <a:r>
              <a:rPr lang="ru-RU" sz="1600" smtClean="0"/>
              <a:t> // </a:t>
            </a:r>
            <a:r>
              <a:rPr lang="ru-RU" sz="1600" i="1" smtClean="0"/>
              <a:t>прил.</a:t>
            </a:r>
            <a:r>
              <a:rPr lang="ru-RU" sz="1600" smtClean="0"/>
              <a:t> </a:t>
            </a:r>
            <a:r>
              <a:rPr lang="ru-RU" sz="1600" b="1" smtClean="0"/>
              <a:t>плугово/й</a:t>
            </a:r>
            <a:r>
              <a:rPr lang="ru-RU" sz="1600" smtClean="0"/>
              <a:t>, -ая, -ое. </a:t>
            </a:r>
            <a:r>
              <a:rPr lang="ru-RU" sz="1600" i="1" smtClean="0"/>
              <a:t>П. лемех.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ПЛОТИ/НА</a:t>
            </a:r>
            <a:r>
              <a:rPr lang="ru-RU" sz="1600" smtClean="0"/>
              <a:t>, -ы, </a:t>
            </a:r>
            <a:r>
              <a:rPr lang="ru-RU" sz="1600" i="1" smtClean="0"/>
              <a:t>ж.</a:t>
            </a:r>
            <a:r>
              <a:rPr lang="ru-RU" sz="1600" smtClean="0"/>
              <a:t> Гидротехническое сооружение, преграждающее реку для подъёма уровня воды. </a:t>
            </a:r>
            <a:r>
              <a:rPr lang="ru-RU" sz="1600" i="1" smtClean="0"/>
              <a:t>Бетонная п.</a:t>
            </a:r>
            <a:r>
              <a:rPr lang="ru-RU" sz="1600" smtClean="0"/>
              <a:t> //</a:t>
            </a:r>
            <a:r>
              <a:rPr lang="ru-RU" sz="1600" i="1" smtClean="0"/>
              <a:t>прил.</a:t>
            </a:r>
            <a:r>
              <a:rPr lang="ru-RU" sz="1600" smtClean="0"/>
              <a:t> </a:t>
            </a:r>
            <a:r>
              <a:rPr lang="ru-RU" sz="1600" b="1" smtClean="0"/>
              <a:t>плоти/нный</a:t>
            </a:r>
            <a:r>
              <a:rPr lang="ru-RU" sz="1600" smtClean="0"/>
              <a:t>, -ая, -ое.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УМЕ/РИТЬ</a:t>
            </a:r>
            <a:r>
              <a:rPr lang="ru-RU" sz="1600" smtClean="0"/>
              <a:t>, -рю, -ришь; -ренный (-рен, -рена), сов., что. Ограничить степень, силу проявления чего-н. </a:t>
            </a:r>
            <a:r>
              <a:rPr lang="ru-RU" sz="1600" i="1" smtClean="0"/>
              <a:t>У. требования. У. пыл</a:t>
            </a:r>
            <a:r>
              <a:rPr lang="ru-RU" sz="1600" smtClean="0"/>
              <a:t> //</a:t>
            </a:r>
            <a:r>
              <a:rPr lang="ru-RU" sz="1600" i="1" smtClean="0"/>
              <a:t>несов.</a:t>
            </a:r>
            <a:r>
              <a:rPr lang="ru-RU" sz="1600" smtClean="0"/>
              <a:t> </a:t>
            </a:r>
            <a:r>
              <a:rPr lang="ru-RU" sz="1600" b="1" smtClean="0"/>
              <a:t>умеря/ть</a:t>
            </a:r>
            <a:r>
              <a:rPr lang="ru-RU" sz="1600" smtClean="0"/>
              <a:t>, -яю, -яешь.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ТУРБИ/НА</a:t>
            </a:r>
            <a:r>
              <a:rPr lang="ru-RU" sz="1600" smtClean="0"/>
              <a:t>, -ы, </a:t>
            </a:r>
            <a:r>
              <a:rPr lang="ru-RU" sz="1600" i="1" smtClean="0"/>
              <a:t>ж.</a:t>
            </a:r>
            <a:r>
              <a:rPr lang="ru-RU" sz="1600" smtClean="0"/>
              <a:t> Двигатель с лопастями, в к-ром энергия пара, газа или движущейся воды преобразуется в механическую работу. </a:t>
            </a:r>
            <a:r>
              <a:rPr lang="ru-RU" sz="1600" i="1" smtClean="0"/>
              <a:t>Паровая т.</a:t>
            </a:r>
            <a:r>
              <a:rPr lang="ru-RU" sz="1600" smtClean="0"/>
              <a:t> //</a:t>
            </a:r>
            <a:r>
              <a:rPr lang="ru-RU" sz="1600" i="1" smtClean="0"/>
              <a:t>прил.</a:t>
            </a:r>
            <a:r>
              <a:rPr lang="ru-RU" sz="1600" smtClean="0"/>
              <a:t> </a:t>
            </a:r>
            <a:r>
              <a:rPr lang="ru-RU" sz="1600" b="1" smtClean="0"/>
              <a:t>турби/нный</a:t>
            </a:r>
            <a:r>
              <a:rPr lang="ru-RU" sz="1600" smtClean="0"/>
              <a:t>, -ая, -ое.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ГУ/СЛИ</a:t>
            </a:r>
            <a:r>
              <a:rPr lang="ru-RU" sz="1600" smtClean="0"/>
              <a:t>, -ей. Старинный струнный щипковый музыкальный инструмент. //</a:t>
            </a:r>
            <a:r>
              <a:rPr lang="ru-RU" sz="1600" i="1" smtClean="0"/>
              <a:t>прил.</a:t>
            </a:r>
            <a:r>
              <a:rPr lang="ru-RU" sz="1600" smtClean="0"/>
              <a:t> </a:t>
            </a:r>
            <a:r>
              <a:rPr lang="ru-RU" sz="1600" b="1" smtClean="0"/>
              <a:t>гусельный</a:t>
            </a:r>
            <a:r>
              <a:rPr lang="ru-RU" sz="1600" smtClean="0"/>
              <a:t>, -ая, -ое.</a:t>
            </a:r>
            <a:endParaRPr lang="ru-RU" sz="1600" i="1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i="1" smtClean="0"/>
              <a:t>(Из «Словаря русского языка» С.И.Ожегова)</a:t>
            </a:r>
          </a:p>
        </p:txBody>
      </p:sp>
      <p:pic>
        <p:nvPicPr>
          <p:cNvPr id="13315" name="Picture 5" descr="8554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17287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993775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</a:rPr>
              <a:t>Литературные приёмы </a:t>
            </a:r>
            <a: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стихотворении «На берегу реки Вороны»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84313"/>
            <a:ext cx="3970337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/>
              <a:t>      Эпитеты</a:t>
            </a:r>
            <a:r>
              <a:rPr lang="ru-RU" sz="1800" i="1" smtClean="0"/>
              <a:t>: на затененном берегу, отблеск золотой, с опаленною вершиной, тяжелый лед, в заиленной долине, молоденьких дубов, к высокой синеве, в тишине лесной, сорочий крик, мощный грузовик, могучую турбину, старинный дуб, торжественные шумы. </a:t>
            </a:r>
            <a:r>
              <a:rPr lang="ru-RU" sz="1800" b="1" i="1" smtClean="0"/>
              <a:t>Метафоры</a:t>
            </a:r>
            <a:r>
              <a:rPr lang="ru-RU" sz="1800" i="1" smtClean="0"/>
              <a:t>: река плещет сонно, уходит солнце и бросает, ровесники упали и схоронены, река катилась и настилала, кроны жадно тянутся, встает лес, стучит топор, звенит лопата, проходит грузовик, река перепоясана плотиной, река умерила свой бег, дуб-свидетель, дуб-великан, дремлющих ветвей, струны поют.  </a:t>
            </a:r>
            <a:r>
              <a:rPr lang="ru-RU" sz="1800" b="1" i="1" smtClean="0"/>
              <a:t>Сравнение</a:t>
            </a:r>
            <a:r>
              <a:rPr lang="ru-RU" sz="1800" i="1" smtClean="0"/>
              <a:t>: ветви как полог, ветви-струны.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3600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тронькины\Downloads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72536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Прослушивание </a:t>
            </a:r>
            <a:r>
              <a:rPr lang="ru-RU" sz="28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фонозаписи</a:t>
            </a: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песен на слова А.П.Анисимовой в исполнении русского народного хора имени М.Е. Пятницкого</a:t>
            </a:r>
            <a:endParaRPr lang="ru-RU" sz="4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787900" y="1628775"/>
            <a:ext cx="3887788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ПЕ/СНЯ</a:t>
            </a:r>
            <a:r>
              <a:rPr lang="ru-RU" sz="1800" dirty="0" smtClean="0"/>
              <a:t>, -и, </a:t>
            </a:r>
            <a:r>
              <a:rPr lang="ru-RU" sz="1800" i="1" dirty="0" smtClean="0"/>
              <a:t>род. мн.</a:t>
            </a:r>
            <a:r>
              <a:rPr lang="ru-RU" sz="1800" dirty="0" smtClean="0"/>
              <a:t> –</a:t>
            </a:r>
            <a:r>
              <a:rPr lang="ru-RU" sz="1800" dirty="0" err="1" smtClean="0"/>
              <a:t>пе</a:t>
            </a:r>
            <a:r>
              <a:rPr lang="ru-RU" sz="1800" dirty="0" smtClean="0"/>
              <a:t>/сен, ж. Стихотворное произведение для пения. </a:t>
            </a:r>
            <a:r>
              <a:rPr lang="ru-RU" sz="1800" i="1" dirty="0" smtClean="0"/>
              <a:t>Петь песни</a:t>
            </a:r>
            <a:r>
              <a:rPr lang="ru-RU" sz="1800" dirty="0" smtClean="0"/>
              <a:t> или (обл.) </a:t>
            </a:r>
            <a:r>
              <a:rPr lang="ru-RU" sz="1800" i="1" dirty="0" smtClean="0"/>
              <a:t>играть песни. Массовая п. Русские народные песни</a:t>
            </a:r>
            <a:r>
              <a:rPr lang="ru-RU" sz="1800" dirty="0" smtClean="0"/>
              <a:t>.</a:t>
            </a:r>
            <a:endParaRPr lang="ru-RU" sz="1800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i="1" dirty="0" smtClean="0"/>
              <a:t>                                                            (Из «Словаря русского языка» С.И.Ожегова)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- Что означает слово «припевка»? Подберите однокоренные слова. </a:t>
            </a:r>
            <a:endParaRPr lang="ru-RU" sz="1800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i="1" dirty="0" smtClean="0"/>
              <a:t>(Припевать, припев, петь и т.д.)</a:t>
            </a:r>
            <a:endParaRPr lang="ru-RU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Припевка</a:t>
            </a:r>
            <a:r>
              <a:rPr lang="ru-RU" sz="1800" dirty="0" smtClean="0"/>
              <a:t>, </a:t>
            </a:r>
            <a:r>
              <a:rPr lang="ru-RU" sz="1800" dirty="0" err="1" smtClean="0"/>
              <a:t>влгд</a:t>
            </a:r>
            <a:r>
              <a:rPr lang="ru-RU" sz="1800" dirty="0" smtClean="0"/>
              <a:t>. </a:t>
            </a:r>
            <a:r>
              <a:rPr lang="ru-RU" sz="1800" dirty="0" err="1" smtClean="0"/>
              <a:t>свдбн</a:t>
            </a:r>
            <a:r>
              <a:rPr lang="ru-RU" sz="1800" dirty="0" smtClean="0"/>
              <a:t>. Припевок м. </a:t>
            </a:r>
            <a:r>
              <a:rPr lang="ru-RU" sz="1800" dirty="0" err="1" smtClean="0"/>
              <a:t>пск</a:t>
            </a:r>
            <a:r>
              <a:rPr lang="ru-RU" sz="1800" dirty="0" smtClean="0"/>
              <a:t>. </a:t>
            </a:r>
            <a:r>
              <a:rPr lang="ru-RU" sz="1800" dirty="0" err="1" smtClean="0"/>
              <a:t>твр</a:t>
            </a:r>
            <a:r>
              <a:rPr lang="ru-RU" sz="1800" dirty="0" smtClean="0"/>
              <a:t>. Похвальная или порицательная песня, припеваемая кому-либо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Припевный</a:t>
            </a:r>
            <a:r>
              <a:rPr lang="ru-RU" sz="1800" b="1" dirty="0" smtClean="0"/>
              <a:t>, -</a:t>
            </a:r>
            <a:r>
              <a:rPr lang="ru-RU" sz="1800" b="1" dirty="0" err="1" smtClean="0"/>
              <a:t>вочный</a:t>
            </a:r>
            <a:r>
              <a:rPr lang="ru-RU" sz="1800" dirty="0" smtClean="0"/>
              <a:t>, к припеву </a:t>
            </a:r>
            <a:r>
              <a:rPr lang="ru-RU" sz="1800" dirty="0" err="1" smtClean="0"/>
              <a:t>отнсщ</a:t>
            </a:r>
            <a:r>
              <a:rPr lang="ru-RU" sz="1800" dirty="0" smtClean="0"/>
              <a:t>. </a:t>
            </a:r>
            <a:r>
              <a:rPr lang="ru-RU" sz="1800" b="1" dirty="0" err="1" smtClean="0"/>
              <a:t>Припеватель</a:t>
            </a:r>
            <a:r>
              <a:rPr lang="ru-RU" sz="1800" b="1" dirty="0" smtClean="0"/>
              <a:t>, -</a:t>
            </a:r>
            <a:r>
              <a:rPr lang="ru-RU" sz="1800" b="1" dirty="0" err="1" smtClean="0"/>
              <a:t>ница</a:t>
            </a:r>
            <a:r>
              <a:rPr lang="ru-RU" sz="1800" b="1" dirty="0" smtClean="0"/>
              <a:t>, припевала</a:t>
            </a:r>
            <a:r>
              <a:rPr lang="ru-RU" sz="1800" dirty="0" smtClean="0"/>
              <a:t> об. кто припевает. </a:t>
            </a:r>
            <a:endParaRPr lang="ru-RU" sz="1800" i="1" dirty="0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i="1" dirty="0" smtClean="0"/>
              <a:t>                         (Из «Толкового словаря живого великорусского языка» В.И.Даля)</a:t>
            </a:r>
          </a:p>
        </p:txBody>
      </p:sp>
      <p:pic>
        <p:nvPicPr>
          <p:cNvPr id="15363" name="Picture 4" descr="Хор Пятниц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628775"/>
            <a:ext cx="35179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Хор имени М.Е.Пятницког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64388" y="1196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33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Пятниц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22367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971550" y="4149725"/>
            <a:ext cx="1849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М.Е.Пятницкий </a:t>
            </a:r>
          </a:p>
          <a:p>
            <a:pPr algn="ctr"/>
            <a:r>
              <a:rPr lang="ru-RU"/>
              <a:t>(1864-1927)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3132138" y="476250"/>
            <a:ext cx="5832475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  (21.6 (3.7) 1864, с. Александровка, ныне Воронежской обл., - 21.1.1927, Москва), советский музыкант, исполнитель и собиратель русских народных песен, заслуженный артист Республики (1925). Основатель (1910) русского народного хора (с 1940 – Государственный народный хор им. Пятницкого). В 1903 вошёл в состав музыкально-этнографической комиссии при Московском обществе любителей естествознания, антропологии, этнографии; выступал в концертах, исполняя народные песни. Записал на фонографе около 400 народных песен (главным образом – воронежских), часть которых опубликована в 2-х сборниках (1904, 1914), собрал коллекции народных инструментов и костюмов.</a:t>
            </a:r>
          </a:p>
          <a:p>
            <a:r>
              <a:rPr lang="ru-RU"/>
              <a:t>    В 1911 в Москве состоялось первое выступление хора Пятницкого. После Великой Октябрьской социалистической революции хор вырос в крупный исполнительский коллектив. По примеру хора Пятницкого создано большое количество профессиональных хоров.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1"/>
          <p:cNvSpPr>
            <a:spLocks noGrp="1"/>
          </p:cNvSpPr>
          <p:nvPr>
            <p:ph type="title" idx="4294967295"/>
          </p:nvPr>
        </p:nvSpPr>
        <p:spPr bwMode="auto">
          <a:xfrm>
            <a:off x="2124075" y="274638"/>
            <a:ext cx="6562725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600" smtClean="0">
                <a:ln>
                  <a:noFill/>
                </a:ln>
                <a:solidFill>
                  <a:schemeClr val="tx1"/>
                </a:solidFill>
                <a:effectLst/>
              </a:rPr>
              <a:t>Каких слов и выражений нет в литературном русском языке?</a:t>
            </a:r>
            <a:r>
              <a:rPr lang="ru-RU" sz="4000" smtClean="0">
                <a:ln>
                  <a:noFill/>
                </a:ln>
                <a:effectLst/>
              </a:rPr>
              <a:t> </a:t>
            </a:r>
          </a:p>
        </p:txBody>
      </p:sp>
      <p:graphicFrame>
        <p:nvGraphicFramePr>
          <p:cNvPr id="16398" name="Group 14"/>
          <p:cNvGraphicFramePr>
            <a:graphicFrameLocks noGrp="1"/>
          </p:cNvGraphicFramePr>
          <p:nvPr>
            <p:ph idx="4294967295"/>
          </p:nvPr>
        </p:nvGraphicFramePr>
        <p:xfrm>
          <a:off x="684213" y="2060575"/>
          <a:ext cx="8229600" cy="3532188"/>
        </p:xfrm>
        <a:graphic>
          <a:graphicData uri="http://schemas.openxmlformats.org/drawingml/2006/table">
            <a:tbl>
              <a:tblPr/>
              <a:tblGrid>
                <a:gridCol w="2951162"/>
                <a:gridCol w="5278438"/>
              </a:tblGrid>
              <a:tr h="7318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Устаревшие слова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Современные слова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03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Полушалок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Нынче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Кабы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Нашенские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Взвивалася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Повидалася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20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Шаль, небольшой платок Сегодня</a:t>
                      </a:r>
                    </a:p>
                    <a:p>
                      <a:pPr marL="1588" marR="0" lvl="0" indent="206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бы</a:t>
                      </a:r>
                    </a:p>
                    <a:p>
                      <a:pPr marL="1588" marR="0" lvl="0" indent="206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Наших</a:t>
                      </a:r>
                    </a:p>
                    <a:p>
                      <a:pPr marL="1588" marR="0" lvl="0" indent="206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Взвивалась</a:t>
                      </a:r>
                    </a:p>
                    <a:p>
                      <a:pPr marL="1588" marR="0" lvl="0" indent="2063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Увиделась, встретилась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21" name="Picture 15" descr="bibliotek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1655762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Словарная работа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5003800" y="1412875"/>
            <a:ext cx="3971925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КОМБА/ЙН</a:t>
            </a:r>
            <a:r>
              <a:rPr lang="ru-RU" sz="2400" smtClean="0"/>
              <a:t>, -а, </a:t>
            </a:r>
            <a:r>
              <a:rPr lang="ru-RU" sz="2400" i="1" smtClean="0"/>
              <a:t>м.</a:t>
            </a:r>
            <a:r>
              <a:rPr lang="ru-RU" sz="2400" smtClean="0"/>
              <a:t> Сложная машина, выполняющая одновременно работу нескольких машин. </a:t>
            </a:r>
            <a:r>
              <a:rPr lang="ru-RU" sz="2400" i="1" smtClean="0"/>
              <a:t>Зерновой к. Горный к. Деревообделочный к. Угольный к</a:t>
            </a:r>
            <a:r>
              <a:rPr lang="ru-RU" sz="2400" smtClean="0"/>
              <a:t>. // </a:t>
            </a:r>
            <a:r>
              <a:rPr lang="ru-RU" sz="2400" i="1" smtClean="0"/>
              <a:t>прил</a:t>
            </a:r>
            <a:r>
              <a:rPr lang="ru-RU" sz="2400" b="1" i="1" smtClean="0"/>
              <a:t>.</a:t>
            </a:r>
            <a:r>
              <a:rPr lang="ru-RU" sz="2400" b="1" smtClean="0"/>
              <a:t> комба/йновый</a:t>
            </a:r>
            <a:r>
              <a:rPr lang="ru-RU" sz="2400" smtClean="0"/>
              <a:t>, -ая, -ое. </a:t>
            </a:r>
            <a:r>
              <a:rPr lang="ru-RU" sz="2400" i="1" smtClean="0"/>
              <a:t>К. агрегат</a:t>
            </a:r>
            <a:r>
              <a:rPr lang="ru-RU" sz="2400" smtClean="0"/>
              <a:t>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КОМБА/ЙНЕР</a:t>
            </a:r>
            <a:r>
              <a:rPr lang="ru-RU" sz="2400" smtClean="0"/>
              <a:t>, -а, </a:t>
            </a:r>
            <a:r>
              <a:rPr lang="ru-RU" sz="2400" i="1" smtClean="0"/>
              <a:t>м.</a:t>
            </a:r>
            <a:r>
              <a:rPr lang="ru-RU" sz="2400" smtClean="0"/>
              <a:t> Водитель комбайна в сельском хозяйстве. // </a:t>
            </a:r>
            <a:r>
              <a:rPr lang="ru-RU" sz="2400" i="1" smtClean="0"/>
              <a:t>ж</a:t>
            </a:r>
            <a:r>
              <a:rPr lang="ru-RU" sz="2400" b="1" i="1" smtClean="0"/>
              <a:t>.</a:t>
            </a:r>
            <a:r>
              <a:rPr lang="ru-RU" sz="2400" b="1" smtClean="0"/>
              <a:t> комба/йнерка</a:t>
            </a:r>
            <a:r>
              <a:rPr lang="ru-RU" sz="2400" smtClean="0"/>
              <a:t>, -и.</a:t>
            </a:r>
            <a:endParaRPr lang="ru-RU" sz="2400" i="1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i="1" smtClean="0"/>
              <a:t>                                                         (Из «Словаря русского языка» С.И.Ожегова)</a:t>
            </a:r>
          </a:p>
        </p:txBody>
      </p:sp>
      <p:pic>
        <p:nvPicPr>
          <p:cNvPr id="18435" name="Picture 4" descr="Комб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41767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8554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1728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Fot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341438"/>
            <a:ext cx="2271713" cy="3024187"/>
          </a:xfrm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971550" y="4508500"/>
            <a:ext cx="1820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Ф.И.Беззубова </a:t>
            </a:r>
          </a:p>
          <a:p>
            <a:pPr algn="ctr"/>
            <a:r>
              <a:rPr lang="ru-RU"/>
              <a:t>(1880-1966)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3203575" y="620713"/>
            <a:ext cx="56896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/>
              <a:t>  (1880 - 1966) родилась 27 сентября 1880 года в селе Новые Турдаки (Од Мурза) ныне Кочкуровского района Республики Мордовия в крестьянской семье. Мордовская народная сказительница происходила из многодетной семьи и не сумела получить школьного образования. </a:t>
            </a:r>
          </a:p>
          <a:p>
            <a:pPr indent="269875"/>
            <a:r>
              <a:rPr lang="ru-RU"/>
              <a:t>    Первый ее сборник «Народной морот» («Народные песни») был издан в 1939 году. Созданное Ф. Беззубовой в годы войны вошло в ее сборники «Авань вал» («Слово матери», 1944), «Откстомтозь мастор» («Обновленная земля», 1947). Популярными также были ее сборники на эрзя-мордовском и русском языках «Од пингень морот» («Песни нового века», 1950), «Морот ды сказт» («Песни и сказы», 1952), «Большой праздник» (1940), «Песни и сказы» (1955) и др.    Всего ею издано 10 книг. Ф. Беззубова - член Союза писателей СССР с 1938 года.</a:t>
            </a:r>
          </a:p>
          <a:p>
            <a:pPr indent="269875"/>
            <a:r>
              <a:rPr lang="ru-RU"/>
              <a:t>    Награждена орденами Трудового Красного Знамени (1939), «Знак Почета» (1950).</a:t>
            </a:r>
          </a:p>
          <a:p>
            <a:pPr indent="269875" algn="ctr" eaLnBrk="0" hangingPunct="0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Словарная работа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Кумачовый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КУМА/К [КУМА/КЪ]</a:t>
            </a:r>
            <a:r>
              <a:rPr lang="ru-RU" sz="1600" smtClean="0"/>
              <a:t> м. </a:t>
            </a:r>
            <a:r>
              <a:rPr lang="ru-RU" sz="1600" i="1" smtClean="0"/>
              <a:t>нвг.</a:t>
            </a:r>
            <a:r>
              <a:rPr lang="ru-RU" sz="1600" smtClean="0"/>
              <a:t> </a:t>
            </a:r>
            <a:r>
              <a:rPr lang="ru-RU" sz="1600" i="1" smtClean="0"/>
              <a:t>кал.</a:t>
            </a:r>
            <a:r>
              <a:rPr lang="ru-RU" sz="1600" smtClean="0"/>
              <a:t> </a:t>
            </a:r>
            <a:r>
              <a:rPr lang="ru-RU" sz="1600" b="1" smtClean="0"/>
              <a:t>кумач </a:t>
            </a:r>
            <a:r>
              <a:rPr lang="ru-RU" sz="1600" smtClean="0"/>
              <a:t>м. </a:t>
            </a:r>
            <a:r>
              <a:rPr lang="ru-RU" sz="1600" b="1" smtClean="0"/>
              <a:t>кумачина</a:t>
            </a:r>
            <a:r>
              <a:rPr lang="ru-RU" sz="1600" smtClean="0"/>
              <a:t> ж. простая бумажная ткань, обычно алого, иногда и синего цвета, на сарафаны… </a:t>
            </a:r>
            <a:r>
              <a:rPr lang="ru-RU" sz="1600" b="1" smtClean="0"/>
              <a:t>Кумачный</a:t>
            </a:r>
            <a:r>
              <a:rPr lang="ru-RU" sz="1600" smtClean="0"/>
              <a:t> иногда знач. красный, алый, по цвету кумача. </a:t>
            </a:r>
            <a:r>
              <a:rPr lang="ru-RU" sz="1600" i="1" smtClean="0"/>
              <a:t>Спрашивают китайки, а разбирают кумачи! Не то тятькино сердце, чтобы в середу кумачный не пропить!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Подвески</a:t>
            </a:r>
            <a:endParaRPr lang="ru-RU" sz="1600" b="1" i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i="1" smtClean="0"/>
              <a:t>Подвес</a:t>
            </a:r>
            <a:r>
              <a:rPr lang="ru-RU" sz="1600" smtClean="0"/>
              <a:t> м. </a:t>
            </a:r>
            <a:r>
              <a:rPr lang="ru-RU" sz="1600" b="1" i="1" smtClean="0"/>
              <a:t>подвеска</a:t>
            </a:r>
            <a:r>
              <a:rPr lang="ru-RU" sz="1600" smtClean="0"/>
              <a:t> ж. об. дейст. по гл. // </a:t>
            </a:r>
            <a:r>
              <a:rPr lang="ru-RU" sz="1600" i="1" smtClean="0"/>
              <a:t>Подвес, подвеска,</a:t>
            </a:r>
            <a:r>
              <a:rPr lang="ru-RU" sz="1600" smtClean="0"/>
              <a:t> всякая подвешенная вещь, и //висячее состояние ее. </a:t>
            </a:r>
            <a:r>
              <a:rPr lang="ru-RU" sz="1600" i="1" smtClean="0"/>
              <a:t>Мост подвесом, на подвесе, </a:t>
            </a:r>
            <a:r>
              <a:rPr lang="ru-RU" sz="1600" smtClean="0"/>
              <a:t>висячий.// </a:t>
            </a:r>
            <a:r>
              <a:rPr lang="ru-RU" sz="1600" i="1" smtClean="0"/>
              <a:t>Подвески, - сочки,</a:t>
            </a:r>
            <a:r>
              <a:rPr lang="ru-RU" sz="1600" smtClean="0"/>
              <a:t> брелоки, особ. съемные украшения, надеваемые на сережки, </a:t>
            </a:r>
            <a:r>
              <a:rPr lang="ru-RU" sz="1600" i="1" smtClean="0"/>
              <a:t>сев.</a:t>
            </a:r>
            <a:r>
              <a:rPr lang="ru-RU" sz="1600" smtClean="0"/>
              <a:t> самые серьги, вместе с подвесками. </a:t>
            </a:r>
            <a:r>
              <a:rPr lang="ru-RU" sz="1600" i="1" smtClean="0"/>
              <a:t>Подвеска, твр.</a:t>
            </a:r>
            <a:r>
              <a:rPr lang="ru-RU" sz="1600" smtClean="0"/>
              <a:t> поднизь, поднизка, жемчужная сеточка на лоб, у девиц и замужних; ряска к очелью сороки…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КОТЫ/,</a:t>
            </a:r>
            <a:r>
              <a:rPr lang="ru-RU" sz="1600" smtClean="0"/>
              <a:t> умал. </a:t>
            </a:r>
            <a:r>
              <a:rPr lang="ru-RU" sz="1600" b="1" smtClean="0"/>
              <a:t>котики</a:t>
            </a:r>
            <a:r>
              <a:rPr lang="ru-RU" sz="1600" smtClean="0"/>
              <a:t> м. мн. женская обувь, род полусапожек, ботинок, башмаки с высокими передами, либо круглые, будто с отрезными голенищами, с алою суконною оторочкой; мужская верхняя обувь, калоши, кенги, обуваемые сверх сапог или бахил;  //</a:t>
            </a:r>
            <a:r>
              <a:rPr lang="ru-RU" sz="1600" i="1" smtClean="0"/>
              <a:t>влд.</a:t>
            </a:r>
            <a:r>
              <a:rPr lang="ru-RU" sz="1600" smtClean="0"/>
              <a:t> поршни или берестяные лапти, с оборами. </a:t>
            </a:r>
            <a:r>
              <a:rPr lang="ru-RU" sz="1600" i="1" smtClean="0"/>
              <a:t>И наша дура коты обула! В котах щеголяет, </a:t>
            </a:r>
            <a:r>
              <a:rPr lang="ru-RU" sz="1600" smtClean="0"/>
              <a:t>говорится в Сибири о всякой вещи, редкой или дорогой; </a:t>
            </a:r>
            <a:r>
              <a:rPr lang="ru-RU" sz="1600" i="1" smtClean="0"/>
              <a:t>ныне молоко в котах щеголяет!</a:t>
            </a:r>
            <a:r>
              <a:rPr lang="ru-RU" sz="1600" smtClean="0"/>
              <a:t> </a:t>
            </a:r>
            <a:r>
              <a:rPr lang="ru-RU" sz="1600" b="1" smtClean="0"/>
              <a:t>Котенцы</a:t>
            </a:r>
            <a:r>
              <a:rPr lang="ru-RU" sz="1600" smtClean="0"/>
              <a:t> м. мн. сиб. теплая исподняя обувь из зайчины, вроде унт.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КУШАК [КУША/КЪ]</a:t>
            </a:r>
            <a:r>
              <a:rPr lang="ru-RU" sz="1600" smtClean="0"/>
              <a:t> м. пояс или опояска; широкая тесьма, либо полотнище ткани, иногда с бархатом по концам, для обвязки человека в перехвате, по верхней одежде. </a:t>
            </a:r>
            <a:r>
              <a:rPr lang="ru-RU" sz="1600" i="1" smtClean="0"/>
              <a:t>Казачок, шелков кушачок.</a:t>
            </a:r>
            <a:r>
              <a:rPr lang="ru-RU" sz="1600" smtClean="0"/>
              <a:t> </a:t>
            </a:r>
            <a:r>
              <a:rPr lang="ru-RU" sz="1600" b="1" smtClean="0"/>
              <a:t>Кушачный,</a:t>
            </a:r>
            <a:r>
              <a:rPr lang="ru-RU" sz="1600" smtClean="0"/>
              <a:t> к кушакам относящийся. </a:t>
            </a:r>
            <a:r>
              <a:rPr lang="ru-RU" sz="1600" b="1" smtClean="0"/>
              <a:t>Кушачник</a:t>
            </a:r>
            <a:r>
              <a:rPr lang="ru-RU" sz="1600" smtClean="0"/>
              <a:t> м. –ница ж. кушачный ткач. Кушаницы ж. мн. </a:t>
            </a:r>
            <a:r>
              <a:rPr lang="ru-RU" sz="1600" i="1" smtClean="0"/>
              <a:t>прм.</a:t>
            </a:r>
            <a:r>
              <a:rPr lang="ru-RU" sz="1600" smtClean="0"/>
              <a:t> меховые рукавицы (затыкаемые за </a:t>
            </a:r>
            <a:r>
              <a:rPr lang="ru-RU" sz="1600" i="1" smtClean="0"/>
              <a:t>кушак</a:t>
            </a:r>
            <a:r>
              <a:rPr lang="ru-RU" sz="1600" smtClean="0"/>
              <a:t>), или вязаные, шерстяные, вареги в голицах.</a:t>
            </a:r>
            <a:endParaRPr lang="ru-RU" sz="1600" i="1" smtClean="0"/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i="1" smtClean="0"/>
              <a:t>                         (Из «Толкового словаря живого великорусского языка» В.И.Даля)</a:t>
            </a:r>
          </a:p>
        </p:txBody>
      </p:sp>
      <p:pic>
        <p:nvPicPr>
          <p:cNvPr id="20483" name="Picture 4" descr="8554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1728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карт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42486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411413" y="26035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Карта Пензенской</a:t>
            </a:r>
            <a:r>
              <a:rPr lang="ru-RU" sz="3600">
                <a:solidFill>
                  <a:schemeClr val="bg1"/>
                </a:solidFill>
              </a:rPr>
              <a:t> </a:t>
            </a:r>
            <a:r>
              <a:rPr lang="ru-RU" sz="3600"/>
              <a:t>области</a:t>
            </a:r>
          </a:p>
        </p:txBody>
      </p:sp>
      <p:pic>
        <p:nvPicPr>
          <p:cNvPr id="9220" name="Picture 5" descr="img29"/>
          <p:cNvPicPr>
            <a:picLocks noChangeAspect="1" noChangeArrowheads="1"/>
          </p:cNvPicPr>
          <p:nvPr/>
        </p:nvPicPr>
        <p:blipFill>
          <a:blip r:embed="rId3"/>
          <a:srcRect l="15581" r="24449" b="42857"/>
          <a:stretch>
            <a:fillRect/>
          </a:stretch>
        </p:blipFill>
        <p:spPr bwMode="auto">
          <a:xfrm>
            <a:off x="611188" y="188913"/>
            <a:ext cx="172878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Во что одета девушка Май?</a:t>
            </a:r>
            <a:r>
              <a:rPr lang="ru-RU" smtClean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21506" name="Picture 6" descr="МАЙ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721677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26035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Домашнее задание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412875"/>
            <a:ext cx="7993062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1. Прочитать сказку А.П.Анисимовой «Птица Радость» и подготовить ее пересказ.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2. Выписать из сказки слова и словосочетания, которые можно услышать от пожилых людей (1-2 чел.).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3. Найти и выписать в тетрадь русские пословицы и поговорки на тему «Счастье» (3-5 чел.).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4. Подготовиться к конкурсу на лучшее изображение мордовского национального костюма.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Мемориальный дом-музей в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селе Поим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img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286412" cy="368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итронькины\Downloads\у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9660"/>
            <a:ext cx="4714876" cy="3138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Хор имени Е.М. Пятницкого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787900" y="1628775"/>
            <a:ext cx="38877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ПЕ/СНЯ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-и,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род. мн.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/сен, ж. Стихотворное произведение для пения.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Петь песни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(обл.)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играть песни. Массовая п. Русские народные песни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321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(Из «Словаря русского языка» С.И.Ожегова)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321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Что означает слово «припевка»? Подберите однокоренные слова. 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321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(Припевать, припев, петь и т.д.)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321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Припевка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влгд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свдбн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Припевок м.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Похвальная или порицательная песня, припеваемая кому-либо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Припевный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-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вочный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 припеву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отнсщ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Припеватель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-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ница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припевала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об. кто припевает. </a:t>
            </a: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321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1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(Из «Толкового словаря живого великорусского языка» В.И.Даля)</a:t>
            </a:r>
          </a:p>
        </p:txBody>
      </p:sp>
      <p:pic>
        <p:nvPicPr>
          <p:cNvPr id="5" name="Picture 4" descr="Хор Пятниц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35179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Митронькины\Downloads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5637" y="285728"/>
            <a:ext cx="8488363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Митронькины\Downloads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6096" y="190922"/>
            <a:ext cx="8242183" cy="617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Митронькины\Downloads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5670" y="214290"/>
            <a:ext cx="8345486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Митронькины\Downloads\img_user_file_543ae2327505b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881992" cy="591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85729"/>
            <a:ext cx="6659017" cy="11430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Сказка «Птица Радость»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286380" y="5214950"/>
            <a:ext cx="3714776" cy="16430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Птица Радость - кукла весеннего обряда, связанного с приходом весны</a:t>
            </a:r>
            <a:endParaRPr lang="ru-RU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50000" t="1782" b="12093"/>
          <a:stretch>
            <a:fillRect/>
          </a:stretch>
        </p:blipFill>
        <p:spPr bwMode="auto">
          <a:xfrm>
            <a:off x="714348" y="1285860"/>
            <a:ext cx="4500562" cy="51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b="3894"/>
          <a:stretch>
            <a:fillRect/>
          </a:stretch>
        </p:blipFill>
        <p:spPr bwMode="auto">
          <a:xfrm>
            <a:off x="5286380" y="1214422"/>
            <a:ext cx="33464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мпровизация 2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Импровизация 2</Template>
  <TotalTime>423</TotalTime>
  <Words>2118</Words>
  <Application>Microsoft Office PowerPoint</Application>
  <PresentationFormat>Экран (4:3)</PresentationFormat>
  <Paragraphs>93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Импровизация 2</vt:lpstr>
      <vt:lpstr>Презентация PowerPoint</vt:lpstr>
      <vt:lpstr>Презентация PowerPoint</vt:lpstr>
      <vt:lpstr> Мемориальный дом-музей в  селе Поим </vt:lpstr>
      <vt:lpstr>Хор имени Е.М. Пятницкого 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«Птица Радость»</vt:lpstr>
      <vt:lpstr>Презентация PowerPoint</vt:lpstr>
      <vt:lpstr>Презентация PowerPoint</vt:lpstr>
      <vt:lpstr>Сборник «Бабушкины янтари»</vt:lpstr>
      <vt:lpstr>Сказка «Счастливая зыбка»</vt:lpstr>
      <vt:lpstr>Презентация PowerPoint</vt:lpstr>
      <vt:lpstr>Словарная работа</vt:lpstr>
      <vt:lpstr>Словарная работа</vt:lpstr>
      <vt:lpstr>Литературные приёмы в стихотворении «Мчатся поезда»</vt:lpstr>
      <vt:lpstr>     Словарная работа</vt:lpstr>
      <vt:lpstr>Литературные приёмы  в стихотворении «На берегу реки Вороны»</vt:lpstr>
      <vt:lpstr>Прослушивание фонозаписи песен на слова А.П.Анисимовой в исполнении русского народного хора имени М.Е. Пятницкого</vt:lpstr>
      <vt:lpstr>Презентация PowerPoint</vt:lpstr>
      <vt:lpstr>Каких слов и выражений нет в литературном русском языке? </vt:lpstr>
      <vt:lpstr>Словарная работа</vt:lpstr>
      <vt:lpstr>Презентация PowerPoint</vt:lpstr>
      <vt:lpstr>Словарная работа</vt:lpstr>
      <vt:lpstr>Презентация PowerPoint</vt:lpstr>
      <vt:lpstr>Во что одета девушка Май?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Бежевая импровизация</dc:title>
  <dc:creator>User</dc:creator>
  <cp:lastModifiedBy>Учитель</cp:lastModifiedBy>
  <cp:revision>46</cp:revision>
  <dcterms:created xsi:type="dcterms:W3CDTF">2014-07-05T17:35:02Z</dcterms:created>
  <dcterms:modified xsi:type="dcterms:W3CDTF">2018-10-19T06:50:57Z</dcterms:modified>
</cp:coreProperties>
</file>